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3" r:id="rId3"/>
    <p:sldId id="257" r:id="rId4"/>
    <p:sldId id="260" r:id="rId5"/>
    <p:sldId id="258" r:id="rId6"/>
    <p:sldId id="270" r:id="rId7"/>
    <p:sldId id="266" r:id="rId8"/>
    <p:sldId id="267" r:id="rId9"/>
    <p:sldId id="259" r:id="rId10"/>
    <p:sldId id="264" r:id="rId11"/>
    <p:sldId id="263" r:id="rId12"/>
    <p:sldId id="265" r:id="rId13"/>
    <p:sldId id="274"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2D409-CD33-4309-8E1B-290EAB4F8C1B}" type="datetimeFigureOut">
              <a:rPr lang="en-US" smtClean="0"/>
              <a:t>5/8/2014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0A127-B645-46CA-9D5F-47BF43EC57B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60A127-B645-46CA-9D5F-47BF43EC57BE}" type="slidenum">
              <a:rPr lang="en-US" smtClean="0"/>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60A127-B645-46CA-9D5F-47BF43EC57BE}"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6074851-A796-4160-B932-23AF8C375FEF}" type="datetimeFigureOut">
              <a:rPr lang="en-US" smtClean="0"/>
              <a:pPr/>
              <a:t>5/8/2014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E8B79F5-D3E4-4413-9D9D-1D7C804CA2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074851-A796-4160-B932-23AF8C375FEF}" type="datetimeFigureOut">
              <a:rPr lang="en-US" smtClean="0"/>
              <a:pPr/>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8B79F5-D3E4-4413-9D9D-1D7C804CA2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074851-A796-4160-B932-23AF8C375FEF}" type="datetimeFigureOut">
              <a:rPr lang="en-US" smtClean="0"/>
              <a:pPr/>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8B79F5-D3E4-4413-9D9D-1D7C804CA2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074851-A796-4160-B932-23AF8C375FEF}" type="datetimeFigureOut">
              <a:rPr lang="en-US" smtClean="0"/>
              <a:pPr/>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8B79F5-D3E4-4413-9D9D-1D7C804CA22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074851-A796-4160-B932-23AF8C375FEF}" type="datetimeFigureOut">
              <a:rPr lang="en-US" smtClean="0"/>
              <a:pPr/>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8B79F5-D3E4-4413-9D9D-1D7C804CA22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074851-A796-4160-B932-23AF8C375FEF}" type="datetimeFigureOut">
              <a:rPr lang="en-US" smtClean="0"/>
              <a:pPr/>
              <a:t>5/8/2014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8B79F5-D3E4-4413-9D9D-1D7C804CA22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074851-A796-4160-B932-23AF8C375FEF}" type="datetimeFigureOut">
              <a:rPr lang="en-US" smtClean="0"/>
              <a:pPr/>
              <a:t>5/8/2014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E8B79F5-D3E4-4413-9D9D-1D7C804CA22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6074851-A796-4160-B932-23AF8C375FEF}" type="datetimeFigureOut">
              <a:rPr lang="en-US" smtClean="0"/>
              <a:pPr/>
              <a:t>5/8/2014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E8B79F5-D3E4-4413-9D9D-1D7C804CA22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6074851-A796-4160-B932-23AF8C375FEF}" type="datetimeFigureOut">
              <a:rPr lang="en-US" smtClean="0"/>
              <a:pPr/>
              <a:t>5/8/2014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E8B79F5-D3E4-4413-9D9D-1D7C804CA2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6074851-A796-4160-B932-23AF8C375FEF}" type="datetimeFigureOut">
              <a:rPr lang="en-US" smtClean="0"/>
              <a:pPr/>
              <a:t>5/8/2014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8B79F5-D3E4-4413-9D9D-1D7C804CA22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6074851-A796-4160-B932-23AF8C375FEF}" type="datetimeFigureOut">
              <a:rPr lang="en-US" smtClean="0"/>
              <a:pPr/>
              <a:t>5/8/2014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E8B79F5-D3E4-4413-9D9D-1D7C804CA22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6074851-A796-4160-B932-23AF8C375FEF}" type="datetimeFigureOut">
              <a:rPr lang="en-US" smtClean="0"/>
              <a:pPr/>
              <a:t>5/8/2014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E8B79F5-D3E4-4413-9D9D-1D7C804CA2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O32NDyqkctg" TargetMode="External"/><Relationship Id="rId2" Type="http://schemas.openxmlformats.org/officeDocument/2006/relationships/hyperlink" Target="https://www.youtube.com/watch?v=vQE2sNfYX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Sing and Explore The Erie Canal!</a:t>
            </a:r>
            <a:endParaRPr lang="en-US" dirty="0"/>
          </a:p>
        </p:txBody>
      </p:sp>
      <p:sp>
        <p:nvSpPr>
          <p:cNvPr id="3" name="Subtitle 2"/>
          <p:cNvSpPr>
            <a:spLocks noGrp="1"/>
          </p:cNvSpPr>
          <p:nvPr>
            <p:ph type="subTitle" idx="1"/>
          </p:nvPr>
        </p:nvSpPr>
        <p:spPr/>
        <p:txBody>
          <a:bodyPr/>
          <a:lstStyle/>
          <a:p>
            <a:r>
              <a:rPr lang="en-US" dirty="0" smtClean="0"/>
              <a:t>Lesson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096000"/>
          </a:xfrm>
        </p:spPr>
        <p:txBody>
          <a:bodyPr>
            <a:normAutofit fontScale="77500" lnSpcReduction="20000"/>
          </a:bodyPr>
          <a:lstStyle/>
          <a:p>
            <a:pPr>
              <a:buNone/>
            </a:pPr>
            <a:r>
              <a:rPr lang="en-US" dirty="0" smtClean="0">
                <a:solidFill>
                  <a:srgbClr val="FF0000"/>
                </a:solidFill>
              </a:rPr>
              <a:t> </a:t>
            </a:r>
            <a:r>
              <a:rPr lang="en-US" b="1" dirty="0" smtClean="0">
                <a:solidFill>
                  <a:srgbClr val="FF0000"/>
                </a:solidFill>
              </a:rPr>
              <a:t>Low </a:t>
            </a:r>
            <a:r>
              <a:rPr lang="en-US" b="1" dirty="0" smtClean="0">
                <a:solidFill>
                  <a:srgbClr val="FF0000"/>
                </a:solidFill>
              </a:rPr>
              <a:t>bridge</a:t>
            </a:r>
            <a:r>
              <a:rPr lang="en-US" b="1" dirty="0" smtClean="0"/>
              <a:t>, </a:t>
            </a:r>
            <a:r>
              <a:rPr lang="en-US" dirty="0" smtClean="0"/>
              <a:t>everybody </a:t>
            </a:r>
            <a:r>
              <a:rPr lang="en-US" dirty="0" smtClean="0"/>
              <a:t>down</a:t>
            </a:r>
          </a:p>
          <a:p>
            <a:pPr>
              <a:buNone/>
            </a:pPr>
            <a:r>
              <a:rPr lang="en-US" b="1" dirty="0" smtClean="0">
                <a:solidFill>
                  <a:srgbClr val="FF0000"/>
                </a:solidFill>
              </a:rPr>
              <a:t>Low </a:t>
            </a:r>
            <a:r>
              <a:rPr lang="en-US" b="1" dirty="0" smtClean="0">
                <a:solidFill>
                  <a:srgbClr val="FF0000"/>
                </a:solidFill>
              </a:rPr>
              <a:t>bridge </a:t>
            </a:r>
            <a:r>
              <a:rPr lang="en-US" dirty="0" smtClean="0"/>
              <a:t>for we're coming to a </a:t>
            </a:r>
            <a:r>
              <a:rPr lang="en-US" dirty="0" smtClean="0"/>
              <a:t>town</a:t>
            </a:r>
          </a:p>
          <a:p>
            <a:pPr>
              <a:buNone/>
            </a:pPr>
            <a:r>
              <a:rPr lang="en-US" dirty="0" smtClean="0"/>
              <a:t>And </a:t>
            </a:r>
            <a:r>
              <a:rPr lang="en-US" dirty="0" smtClean="0"/>
              <a:t>you'll always know your </a:t>
            </a:r>
            <a:r>
              <a:rPr lang="en-US" dirty="0" smtClean="0"/>
              <a:t>neighbor</a:t>
            </a:r>
          </a:p>
          <a:p>
            <a:pPr>
              <a:buNone/>
            </a:pPr>
            <a:r>
              <a:rPr lang="en-US" dirty="0" smtClean="0"/>
              <a:t>And </a:t>
            </a:r>
            <a:r>
              <a:rPr lang="en-US" dirty="0" smtClean="0"/>
              <a:t>you'll always know your </a:t>
            </a:r>
            <a:r>
              <a:rPr lang="en-US" dirty="0" smtClean="0"/>
              <a:t>pal</a:t>
            </a:r>
          </a:p>
          <a:p>
            <a:pPr>
              <a:buNone/>
            </a:pPr>
            <a:r>
              <a:rPr lang="en-US" dirty="0" smtClean="0"/>
              <a:t>If </a:t>
            </a:r>
            <a:r>
              <a:rPr lang="en-US" dirty="0" smtClean="0"/>
              <a:t>you've ever navigated on the Erie </a:t>
            </a:r>
            <a:r>
              <a:rPr lang="en-US" dirty="0" smtClean="0"/>
              <a:t>Canal</a:t>
            </a:r>
          </a:p>
          <a:p>
            <a:pPr>
              <a:buNone/>
            </a:pPr>
            <a:r>
              <a:rPr lang="en-US" dirty="0" smtClean="0"/>
              <a:t>We'd better look 'round for a job old gal</a:t>
            </a:r>
            <a:br>
              <a:rPr lang="en-US" dirty="0" smtClean="0"/>
            </a:br>
            <a:r>
              <a:rPr lang="en-US" dirty="0" smtClean="0"/>
              <a:t>Fifteen miles on the Erie Canal</a:t>
            </a:r>
            <a:br>
              <a:rPr lang="en-US" dirty="0" smtClean="0"/>
            </a:br>
            <a:r>
              <a:rPr lang="en-US" dirty="0" smtClean="0"/>
              <a:t>'Cause you bet your life I'd never part with Sal</a:t>
            </a:r>
            <a:br>
              <a:rPr lang="en-US" dirty="0" smtClean="0"/>
            </a:br>
            <a:r>
              <a:rPr lang="en-US" dirty="0" smtClean="0"/>
              <a:t>Fifteen miles on the Erie Canal</a:t>
            </a:r>
            <a:br>
              <a:rPr lang="en-US" dirty="0" smtClean="0"/>
            </a:br>
            <a:r>
              <a:rPr lang="en-US" b="1" dirty="0" err="1" smtClean="0">
                <a:solidFill>
                  <a:srgbClr val="FF0000"/>
                </a:solidFill>
              </a:rPr>
              <a:t>Git</a:t>
            </a:r>
            <a:r>
              <a:rPr lang="en-US" b="1" dirty="0" smtClean="0">
                <a:solidFill>
                  <a:srgbClr val="FF0000"/>
                </a:solidFill>
              </a:rPr>
              <a:t> up there mule, here comes a lock</a:t>
            </a:r>
          </a:p>
          <a:p>
            <a:pPr>
              <a:buNone/>
            </a:pPr>
            <a:r>
              <a:rPr lang="en-US" b="1" dirty="0" smtClean="0">
                <a:solidFill>
                  <a:srgbClr val="FF0000"/>
                </a:solidFill>
              </a:rPr>
              <a:t>Explain to students: </a:t>
            </a:r>
          </a:p>
          <a:p>
            <a:pPr>
              <a:buNone/>
            </a:pPr>
            <a:r>
              <a:rPr lang="en-US" b="1" dirty="0" smtClean="0">
                <a:solidFill>
                  <a:srgbClr val="FF0000"/>
                </a:solidFill>
              </a:rPr>
              <a:t>mules </a:t>
            </a:r>
            <a:r>
              <a:rPr lang="en-US" b="1" dirty="0" smtClean="0">
                <a:solidFill>
                  <a:srgbClr val="FF0000"/>
                </a:solidFill>
              </a:rPr>
              <a:t>would rest while waiting for barges to go through the lock  </a:t>
            </a:r>
            <a:r>
              <a:rPr lang="en-US" dirty="0" smtClean="0"/>
              <a:t/>
            </a:r>
            <a:br>
              <a:rPr lang="en-US" dirty="0" smtClean="0"/>
            </a:br>
            <a:r>
              <a:rPr lang="en-US" dirty="0" smtClean="0"/>
              <a:t>We'll make Rome 'bout six o'clock</a:t>
            </a:r>
            <a:br>
              <a:rPr lang="en-US" dirty="0" smtClean="0"/>
            </a:br>
            <a:r>
              <a:rPr lang="en-US" dirty="0" smtClean="0"/>
              <a:t>One more trip and back we'll go</a:t>
            </a:r>
            <a:br>
              <a:rPr lang="en-US" dirty="0" smtClean="0"/>
            </a:br>
            <a:r>
              <a:rPr lang="en-US" dirty="0" smtClean="0"/>
              <a:t>Right back home to </a:t>
            </a:r>
            <a:r>
              <a:rPr lang="en-US" dirty="0" smtClean="0"/>
              <a:t>Buffalo</a:t>
            </a:r>
          </a:p>
          <a:p>
            <a:r>
              <a:rPr lang="en-US" dirty="0" smtClean="0">
                <a:solidFill>
                  <a:srgbClr val="FF0000"/>
                </a:solidFill>
              </a:rPr>
              <a:t>Question#6: </a:t>
            </a:r>
            <a:r>
              <a:rPr lang="en-US" dirty="0" smtClean="0">
                <a:solidFill>
                  <a:srgbClr val="FF0000"/>
                </a:solidFill>
              </a:rPr>
              <a:t>Why is the song called Low Bridge</a:t>
            </a:r>
            <a:r>
              <a:rPr lang="en-US" dirty="0" smtClean="0">
                <a:solidFill>
                  <a:srgbClr val="FF0000"/>
                </a:solidFill>
              </a:rPr>
              <a:t>?</a:t>
            </a:r>
          </a:p>
          <a:p>
            <a:pPr>
              <a:buNone/>
            </a:pPr>
            <a:r>
              <a:rPr lang="en-US" dirty="0" smtClean="0">
                <a:solidFill>
                  <a:srgbClr val="FF0000"/>
                </a:solidFill>
              </a:rPr>
              <a:t>    </a:t>
            </a:r>
            <a:r>
              <a:rPr lang="en-US" i="1" dirty="0" smtClean="0">
                <a:solidFill>
                  <a:srgbClr val="FF0000"/>
                </a:solidFill>
              </a:rPr>
              <a:t>HINT: What happened in the cartoon music video when the boat had to go under a bridge?</a:t>
            </a:r>
          </a:p>
          <a:p>
            <a:pPr>
              <a:buNone/>
            </a:pPr>
            <a:r>
              <a:rPr lang="en-US" dirty="0" smtClean="0"/>
              <a:t>	</a:t>
            </a:r>
            <a:r>
              <a:rPr lang="en-US" dirty="0" smtClean="0">
                <a:solidFill>
                  <a:srgbClr val="FF0000"/>
                </a:solidFill>
              </a:rPr>
              <a:t>Question#7: What does </a:t>
            </a:r>
            <a:r>
              <a:rPr lang="en-US" dirty="0" smtClean="0">
                <a:solidFill>
                  <a:srgbClr val="FF0000"/>
                </a:solidFill>
              </a:rPr>
              <a:t>the mules do when there was a lock to pass?</a:t>
            </a:r>
          </a:p>
          <a:p>
            <a:pPr>
              <a:buNone/>
            </a:pPr>
            <a:endParaRPr lang="en-US" i="1" dirty="0" smtClean="0">
              <a:solidFill>
                <a:srgbClr val="FF0000"/>
              </a:solidFill>
            </a:endParaRPr>
          </a:p>
          <a:p>
            <a:pPr>
              <a:buNone/>
            </a:pPr>
            <a:endParaRPr lang="en-US" i="1" dirty="0" smtClean="0">
              <a:solidFill>
                <a:srgbClr val="FF0000"/>
              </a:solidFill>
            </a:endParaRPr>
          </a:p>
          <a:p>
            <a:pPr>
              <a:buNone/>
            </a:pPr>
            <a:endParaRPr lang="en-US" i="1" dirty="0" smtClean="0">
              <a:solidFill>
                <a:srgbClr val="FF0000"/>
              </a:solidFill>
            </a:endParaRPr>
          </a:p>
          <a:p>
            <a:pPr>
              <a:buNone/>
            </a:pPr>
            <a:endParaRPr lang="en-US" dirty="0" smtClean="0">
              <a:solidFill>
                <a:srgbClr val="FF0000"/>
              </a:solidFill>
            </a:endParaRPr>
          </a:p>
          <a:p>
            <a:endParaRPr lang="en-US" dirty="0" smtClean="0"/>
          </a:p>
          <a:p>
            <a:endParaRPr lang="en-US" dirty="0"/>
          </a:p>
        </p:txBody>
      </p:sp>
      <p:sp>
        <p:nvSpPr>
          <p:cNvPr id="3" name="Title 2"/>
          <p:cNvSpPr>
            <a:spLocks noGrp="1"/>
          </p:cNvSpPr>
          <p:nvPr>
            <p:ph type="title"/>
          </p:nvPr>
        </p:nvSpPr>
        <p:spPr>
          <a:xfrm>
            <a:off x="228600" y="-304800"/>
            <a:ext cx="8229600" cy="1143000"/>
          </a:xfrm>
        </p:spPr>
        <p:txBody>
          <a:bodyPr>
            <a:normAutofit/>
          </a:bodyPr>
          <a:lstStyle/>
          <a:p>
            <a:pPr algn="ctr"/>
            <a:r>
              <a:rPr lang="en-US" sz="2800" dirty="0" smtClean="0"/>
              <a:t>Chorus:</a:t>
            </a:r>
            <a:endParaRPr lang="en-US" sz="2800" dirty="0"/>
          </a:p>
        </p:txBody>
      </p:sp>
      <p:sp>
        <p:nvSpPr>
          <p:cNvPr id="4" name="TextBox 3"/>
          <p:cNvSpPr txBox="1"/>
          <p:nvPr/>
        </p:nvSpPr>
        <p:spPr>
          <a:xfrm>
            <a:off x="7543800" y="0"/>
            <a:ext cx="1371600" cy="369332"/>
          </a:xfrm>
          <a:prstGeom prst="rect">
            <a:avLst/>
          </a:prstGeom>
          <a:noFill/>
        </p:spPr>
        <p:txBody>
          <a:bodyPr wrap="square" rtlCol="0">
            <a:spAutoFit/>
          </a:bodyPr>
          <a:lstStyle/>
          <a:p>
            <a:r>
              <a:rPr lang="en-US" b="1" dirty="0" smtClean="0">
                <a:solidFill>
                  <a:srgbClr val="FF0000"/>
                </a:solidFill>
              </a:rPr>
              <a:t>Page: </a:t>
            </a:r>
            <a:r>
              <a:rPr lang="en-US" b="1" dirty="0" smtClean="0">
                <a:solidFill>
                  <a:srgbClr val="FF0000"/>
                </a:solidFill>
              </a:rPr>
              <a:t>8</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Oh, where would I be if I lost my pal?</a:t>
            </a:r>
            <a:br>
              <a:rPr lang="en-US" sz="3200" dirty="0" smtClean="0"/>
            </a:br>
            <a:r>
              <a:rPr lang="en-US" sz="3200" dirty="0" smtClean="0"/>
              <a:t>Fifteen miles on the Erie Canal</a:t>
            </a:r>
            <a:br>
              <a:rPr lang="en-US" sz="3200" dirty="0" smtClean="0"/>
            </a:br>
            <a:r>
              <a:rPr lang="en-US" sz="3200" dirty="0" smtClean="0"/>
              <a:t>Oh, I'd like to see a mule as good as Sal</a:t>
            </a:r>
            <a:br>
              <a:rPr lang="en-US" sz="3200" dirty="0" smtClean="0"/>
            </a:br>
            <a:r>
              <a:rPr lang="en-US" sz="3200" dirty="0" smtClean="0"/>
              <a:t>Fifteen miles on the Erie Canal</a:t>
            </a:r>
            <a:br>
              <a:rPr lang="en-US" sz="3200" dirty="0" smtClean="0"/>
            </a:br>
            <a:r>
              <a:rPr lang="en-US" sz="3200" dirty="0" smtClean="0"/>
              <a:t>A friend of mine once got her sore</a:t>
            </a:r>
            <a:br>
              <a:rPr lang="en-US" sz="3200" dirty="0" smtClean="0"/>
            </a:br>
            <a:r>
              <a:rPr lang="en-US" sz="3200" dirty="0" smtClean="0"/>
              <a:t>Now he's got a busted jaw,</a:t>
            </a:r>
            <a:br>
              <a:rPr lang="en-US" sz="3200" dirty="0" smtClean="0"/>
            </a:br>
            <a:r>
              <a:rPr lang="en-US" sz="3200" dirty="0" smtClean="0"/>
              <a:t>'Cause she let fly with her iron toe,</a:t>
            </a:r>
            <a:br>
              <a:rPr lang="en-US" sz="3200" dirty="0" smtClean="0"/>
            </a:br>
            <a:r>
              <a:rPr lang="en-US" sz="3200" dirty="0" smtClean="0"/>
              <a:t>And kicked him in to Buffalo</a:t>
            </a:r>
            <a:r>
              <a:rPr lang="en-US" sz="3200" dirty="0" smtClean="0"/>
              <a:t>.</a:t>
            </a:r>
          </a:p>
          <a:p>
            <a:endParaRPr lang="en-US" sz="3200" dirty="0"/>
          </a:p>
        </p:txBody>
      </p:sp>
      <p:sp>
        <p:nvSpPr>
          <p:cNvPr id="3" name="Title 2"/>
          <p:cNvSpPr>
            <a:spLocks noGrp="1"/>
          </p:cNvSpPr>
          <p:nvPr>
            <p:ph type="title"/>
          </p:nvPr>
        </p:nvSpPr>
        <p:spPr/>
        <p:txBody>
          <a:bodyPr>
            <a:normAutofit fontScale="90000"/>
          </a:bodyPr>
          <a:lstStyle/>
          <a:p>
            <a:r>
              <a:rPr lang="en-US" i="1" dirty="0" smtClean="0"/>
              <a:t>Chorus</a:t>
            </a:r>
            <a:r>
              <a:rPr lang="en-US" dirty="0" smtClean="0"/>
              <a:t/>
            </a:r>
            <a:br>
              <a:rPr lang="en-US" dirty="0" smtClean="0"/>
            </a:br>
            <a:endParaRPr lang="en-US" dirty="0"/>
          </a:p>
        </p:txBody>
      </p:sp>
      <p:sp>
        <p:nvSpPr>
          <p:cNvPr id="4" name="TextBox 3"/>
          <p:cNvSpPr txBox="1"/>
          <p:nvPr/>
        </p:nvSpPr>
        <p:spPr>
          <a:xfrm>
            <a:off x="7924800" y="228600"/>
            <a:ext cx="1219200" cy="369332"/>
          </a:xfrm>
          <a:prstGeom prst="rect">
            <a:avLst/>
          </a:prstGeom>
          <a:noFill/>
        </p:spPr>
        <p:txBody>
          <a:bodyPr wrap="square" rtlCol="0">
            <a:spAutoFit/>
          </a:bodyPr>
          <a:lstStyle/>
          <a:p>
            <a:r>
              <a:rPr lang="en-US" b="1" dirty="0" smtClean="0">
                <a:solidFill>
                  <a:srgbClr val="FF0000"/>
                </a:solidFill>
              </a:rPr>
              <a:t>Page:9</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Don't have to call when I want my Sal</a:t>
            </a:r>
            <a:br>
              <a:rPr lang="en-US" dirty="0" smtClean="0"/>
            </a:br>
            <a:r>
              <a:rPr lang="en-US" dirty="0" smtClean="0">
                <a:solidFill>
                  <a:srgbClr val="FF0000"/>
                </a:solidFill>
              </a:rPr>
              <a:t>Fifteen miles on the Erie </a:t>
            </a:r>
            <a:r>
              <a:rPr lang="en-US" dirty="0" smtClean="0">
                <a:solidFill>
                  <a:srgbClr val="FF0000"/>
                </a:solidFill>
              </a:rPr>
              <a:t>Canal</a:t>
            </a:r>
            <a:r>
              <a:rPr lang="en-US" dirty="0" smtClean="0"/>
              <a:t/>
            </a:r>
            <a:br>
              <a:rPr lang="en-US" dirty="0" smtClean="0"/>
            </a:br>
            <a:r>
              <a:rPr lang="en-US" dirty="0" smtClean="0"/>
              <a:t>She trots from her stall like a good old gal</a:t>
            </a:r>
            <a:br>
              <a:rPr lang="en-US" dirty="0" smtClean="0"/>
            </a:br>
            <a:r>
              <a:rPr lang="en-US" dirty="0" smtClean="0">
                <a:solidFill>
                  <a:srgbClr val="FF0000"/>
                </a:solidFill>
              </a:rPr>
              <a:t>Fifteen miles on the Erie </a:t>
            </a:r>
            <a:r>
              <a:rPr lang="en-US" dirty="0" smtClean="0">
                <a:solidFill>
                  <a:srgbClr val="FF0000"/>
                </a:solidFill>
              </a:rPr>
              <a:t>Canal</a:t>
            </a:r>
            <a:r>
              <a:rPr lang="en-US" dirty="0" smtClean="0"/>
              <a:t/>
            </a:r>
            <a:br>
              <a:rPr lang="en-US" dirty="0" smtClean="0"/>
            </a:br>
            <a:r>
              <a:rPr lang="en-US" dirty="0" smtClean="0"/>
              <a:t>I eat my meals with Sal each day</a:t>
            </a:r>
            <a:br>
              <a:rPr lang="en-US" dirty="0" smtClean="0"/>
            </a:br>
            <a:r>
              <a:rPr lang="en-US" dirty="0" smtClean="0"/>
              <a:t>I eat beef and she eats hay</a:t>
            </a:r>
            <a:br>
              <a:rPr lang="en-US" dirty="0" smtClean="0"/>
            </a:br>
            <a:r>
              <a:rPr lang="en-US" dirty="0" smtClean="0"/>
              <a:t>And she </a:t>
            </a:r>
            <a:r>
              <a:rPr lang="en-US" dirty="0" err="1" smtClean="0"/>
              <a:t>ain't</a:t>
            </a:r>
            <a:r>
              <a:rPr lang="en-US" dirty="0" smtClean="0"/>
              <a:t> so slow if you want to know</a:t>
            </a:r>
            <a:br>
              <a:rPr lang="en-US" dirty="0" smtClean="0"/>
            </a:br>
            <a:r>
              <a:rPr lang="en-US" dirty="0" smtClean="0"/>
              <a:t>She put the "Buff" in </a:t>
            </a:r>
            <a:r>
              <a:rPr lang="en-US" dirty="0" smtClean="0"/>
              <a:t>Buffalo</a:t>
            </a:r>
          </a:p>
          <a:p>
            <a:r>
              <a:rPr lang="en-US" b="1" dirty="0" smtClean="0">
                <a:solidFill>
                  <a:srgbClr val="FF0000"/>
                </a:solidFill>
              </a:rPr>
              <a:t>Question#8: The old canal we learned was 363 miles long so why does he sing 15 miles? </a:t>
            </a:r>
          </a:p>
          <a:p>
            <a:r>
              <a:rPr lang="en-US" b="1" dirty="0" smtClean="0">
                <a:solidFill>
                  <a:srgbClr val="FF0000"/>
                </a:solidFill>
              </a:rPr>
              <a:t>Hint: How long can “Sal” the mule travel before she needs to rest?</a:t>
            </a:r>
            <a:endParaRPr lang="en-US" b="1" dirty="0" smtClean="0">
              <a:solidFill>
                <a:srgbClr val="FF0000"/>
              </a:solidFill>
            </a:endParaRPr>
          </a:p>
          <a:p>
            <a:endParaRPr lang="en-US" dirty="0"/>
          </a:p>
        </p:txBody>
      </p:sp>
      <p:sp>
        <p:nvSpPr>
          <p:cNvPr id="3" name="Title 2"/>
          <p:cNvSpPr>
            <a:spLocks noGrp="1"/>
          </p:cNvSpPr>
          <p:nvPr>
            <p:ph type="title"/>
          </p:nvPr>
        </p:nvSpPr>
        <p:spPr/>
        <p:txBody>
          <a:bodyPr>
            <a:normAutofit fontScale="90000"/>
          </a:bodyPr>
          <a:lstStyle/>
          <a:p>
            <a:r>
              <a:rPr lang="en-US" i="1" dirty="0" smtClean="0"/>
              <a:t>Chorus</a:t>
            </a:r>
            <a:r>
              <a:rPr lang="en-US" dirty="0" smtClean="0"/>
              <a:t/>
            </a:r>
            <a:br>
              <a:rPr lang="en-US" dirty="0" smtClean="0"/>
            </a:br>
            <a:endParaRPr lang="en-US" dirty="0"/>
          </a:p>
        </p:txBody>
      </p:sp>
      <p:sp>
        <p:nvSpPr>
          <p:cNvPr id="4" name="TextBox 3"/>
          <p:cNvSpPr txBox="1"/>
          <p:nvPr/>
        </p:nvSpPr>
        <p:spPr>
          <a:xfrm>
            <a:off x="7543800" y="0"/>
            <a:ext cx="1600200" cy="369332"/>
          </a:xfrm>
          <a:prstGeom prst="rect">
            <a:avLst/>
          </a:prstGeom>
          <a:noFill/>
        </p:spPr>
        <p:txBody>
          <a:bodyPr wrap="square" rtlCol="0">
            <a:spAutoFit/>
          </a:bodyPr>
          <a:lstStyle/>
          <a:p>
            <a:r>
              <a:rPr lang="en-US" b="1" dirty="0" smtClean="0">
                <a:solidFill>
                  <a:srgbClr val="FF0000"/>
                </a:solidFill>
              </a:rPr>
              <a:t>Page: </a:t>
            </a:r>
            <a:r>
              <a:rPr lang="en-US" b="1" dirty="0" smtClean="0">
                <a:solidFill>
                  <a:srgbClr val="FF0000"/>
                </a:solidFill>
              </a:rPr>
              <a:t>10</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4000" dirty="0" smtClean="0"/>
          </a:p>
          <a:p>
            <a:pPr algn="ctr">
              <a:buNone/>
            </a:pPr>
            <a:endParaRPr lang="en-US" sz="4000" dirty="0" smtClean="0"/>
          </a:p>
          <a:p>
            <a:pPr algn="ctr">
              <a:buNone/>
            </a:pPr>
            <a:r>
              <a:rPr lang="en-US" sz="4000" dirty="0" smtClean="0"/>
              <a:t>Now </a:t>
            </a:r>
            <a:r>
              <a:rPr lang="en-US" sz="4000" dirty="0" smtClean="0"/>
              <a:t>let’s sing the song one time before end of class</a:t>
            </a:r>
            <a:endParaRPr lang="en-US" sz="4000" dirty="0"/>
          </a:p>
        </p:txBody>
      </p:sp>
      <p:sp>
        <p:nvSpPr>
          <p:cNvPr id="3" name="Title 2"/>
          <p:cNvSpPr>
            <a:spLocks noGrp="1"/>
          </p:cNvSpPr>
          <p:nvPr>
            <p:ph type="title"/>
          </p:nvPr>
        </p:nvSpPr>
        <p:spPr/>
        <p:txBody>
          <a:bodyPr>
            <a:normAutofit/>
          </a:bodyPr>
          <a:lstStyle/>
          <a:p>
            <a:endParaRPr lang="en-US" dirty="0"/>
          </a:p>
        </p:txBody>
      </p:sp>
      <p:sp>
        <p:nvSpPr>
          <p:cNvPr id="4" name="Rectangle 3"/>
          <p:cNvSpPr/>
          <p:nvPr/>
        </p:nvSpPr>
        <p:spPr>
          <a:xfrm>
            <a:off x="7620000" y="457200"/>
            <a:ext cx="1152880" cy="369332"/>
          </a:xfrm>
          <a:prstGeom prst="rect">
            <a:avLst/>
          </a:prstGeom>
        </p:spPr>
        <p:txBody>
          <a:bodyPr wrap="none">
            <a:spAutoFit/>
          </a:bodyPr>
          <a:lstStyle/>
          <a:p>
            <a:r>
              <a:rPr lang="en-US" b="1" dirty="0" smtClean="0">
                <a:solidFill>
                  <a:srgbClr val="FF0000"/>
                </a:solidFill>
              </a:rPr>
              <a:t>Page: </a:t>
            </a:r>
            <a:r>
              <a:rPr lang="en-US" b="1" dirty="0" smtClean="0">
                <a:solidFill>
                  <a:srgbClr val="FF0000"/>
                </a:solidFill>
              </a:rPr>
              <a:t>11</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fontScale="90000"/>
          </a:bodyPr>
          <a:lstStyle/>
          <a:p>
            <a:pPr algn="ctr"/>
            <a:r>
              <a:rPr lang="en-US" dirty="0" smtClean="0"/>
              <a:t>All resources used are on resource page on my website</a:t>
            </a:r>
            <a:endParaRPr lang="en-US" dirty="0"/>
          </a:p>
        </p:txBody>
      </p:sp>
      <p:sp>
        <p:nvSpPr>
          <p:cNvPr id="5" name="TextBox 4"/>
          <p:cNvSpPr txBox="1"/>
          <p:nvPr/>
        </p:nvSpPr>
        <p:spPr>
          <a:xfrm>
            <a:off x="7924800" y="152400"/>
            <a:ext cx="1219200" cy="369332"/>
          </a:xfrm>
          <a:prstGeom prst="rect">
            <a:avLst/>
          </a:prstGeom>
          <a:noFill/>
        </p:spPr>
        <p:txBody>
          <a:bodyPr wrap="square" rtlCol="0">
            <a:spAutoFit/>
          </a:bodyPr>
          <a:lstStyle/>
          <a:p>
            <a:r>
              <a:rPr lang="en-US" b="1" dirty="0" smtClean="0">
                <a:solidFill>
                  <a:srgbClr val="FF0000"/>
                </a:solidFill>
              </a:rPr>
              <a:t>Page: </a:t>
            </a:r>
            <a:r>
              <a:rPr lang="en-US" b="1" dirty="0" smtClean="0">
                <a:solidFill>
                  <a:srgbClr val="FF0000"/>
                </a:solidFill>
              </a:rPr>
              <a:t>12</a:t>
            </a:r>
            <a:endParaRPr lang="en-US" b="1" dirty="0">
              <a:solidFill>
                <a:srgbClr val="FF0000"/>
              </a:solidFill>
            </a:endParaRPr>
          </a:p>
        </p:txBody>
      </p:sp>
      <p:sp>
        <p:nvSpPr>
          <p:cNvPr id="6" name="Content Placeholder 5"/>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700" b="0" dirty="0" smtClean="0">
                <a:solidFill>
                  <a:srgbClr val="FF0000"/>
                </a:solidFill>
              </a:rPr>
              <a:t>Directions: Use this web page to answer questions I ask during the lesson. Please write each answers not in the center of the web until I tell you to do so.</a:t>
            </a:r>
            <a:r>
              <a:rPr lang="en-US" b="0" dirty="0" smtClean="0"/>
              <a:t>  </a:t>
            </a:r>
            <a:endParaRPr lang="en-US" b="0" dirty="0"/>
          </a:p>
        </p:txBody>
      </p:sp>
      <p:pic>
        <p:nvPicPr>
          <p:cNvPr id="4" name="Picture 2" descr="webbing writing | Story Web Worksheet for Teaching with Mysteries Lesson Plans"/>
          <p:cNvPicPr>
            <a:picLocks noGrp="1" noChangeAspect="1" noChangeArrowheads="1"/>
          </p:cNvPicPr>
          <p:nvPr>
            <p:ph idx="1"/>
          </p:nvPr>
        </p:nvPicPr>
        <p:blipFill>
          <a:blip r:embed="rId2" cstate="print"/>
          <a:srcRect/>
          <a:stretch>
            <a:fillRect/>
          </a:stretch>
        </p:blipFill>
        <p:spPr bwMode="auto">
          <a:xfrm>
            <a:off x="457200" y="1481138"/>
            <a:ext cx="8686800" cy="452596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akeerieunitplan.weebly.com/uploads/2/8/0/2/28025043/3459750.jpg"/>
          <p:cNvPicPr>
            <a:picLocks noChangeAspect="1" noChangeArrowheads="1"/>
          </p:cNvPicPr>
          <p:nvPr/>
        </p:nvPicPr>
        <p:blipFill>
          <a:blip r:embed="rId2" cstate="print"/>
          <a:srcRect/>
          <a:stretch>
            <a:fillRect/>
          </a:stretch>
        </p:blipFill>
        <p:spPr bwMode="auto">
          <a:xfrm>
            <a:off x="533400" y="1219200"/>
            <a:ext cx="8229600" cy="4858133"/>
          </a:xfrm>
          <a:prstGeom prst="rect">
            <a:avLst/>
          </a:prstGeom>
          <a:noFill/>
        </p:spPr>
      </p:pic>
      <p:sp>
        <p:nvSpPr>
          <p:cNvPr id="2" name="Content Placeholder 1"/>
          <p:cNvSpPr>
            <a:spLocks noGrp="1"/>
          </p:cNvSpPr>
          <p:nvPr>
            <p:ph idx="1"/>
          </p:nvPr>
        </p:nvSpPr>
        <p:spPr>
          <a:xfrm>
            <a:off x="457200" y="1828800"/>
            <a:ext cx="8229600" cy="4572000"/>
          </a:xfrm>
        </p:spPr>
        <p:txBody>
          <a:bodyPr/>
          <a:lstStyle/>
          <a:p>
            <a:endParaRPr lang="en-US" dirty="0"/>
          </a:p>
        </p:txBody>
      </p:sp>
      <p:sp>
        <p:nvSpPr>
          <p:cNvPr id="3" name="Title 2"/>
          <p:cNvSpPr>
            <a:spLocks noGrp="1"/>
          </p:cNvSpPr>
          <p:nvPr>
            <p:ph type="title"/>
          </p:nvPr>
        </p:nvSpPr>
        <p:spPr>
          <a:xfrm>
            <a:off x="0" y="609600"/>
            <a:ext cx="8382000" cy="1828800"/>
          </a:xfrm>
        </p:spPr>
        <p:txBody>
          <a:bodyPr>
            <a:normAutofit fontScale="90000"/>
          </a:bodyPr>
          <a:lstStyle/>
          <a:p>
            <a:pPr algn="ctr"/>
            <a:r>
              <a:rPr lang="en-US" sz="4000" dirty="0" smtClean="0"/>
              <a:t>Before the invention of steamships or railways they used horses to pull the </a:t>
            </a:r>
            <a:r>
              <a:rPr lang="en-US" sz="4000" dirty="0" smtClean="0"/>
              <a:t>boat</a:t>
            </a:r>
            <a:r>
              <a:rPr lang="en-US" sz="4000" dirty="0" smtClean="0"/>
              <a:t>.</a:t>
            </a:r>
            <a:r>
              <a:rPr lang="en-US" sz="3100" dirty="0" smtClean="0"/>
              <a:t/>
            </a:r>
            <a:br>
              <a:rPr lang="en-US" sz="3100" dirty="0" smtClean="0"/>
            </a:br>
            <a:r>
              <a:rPr lang="en-US" sz="4400" dirty="0" smtClean="0"/>
              <a:t/>
            </a:r>
            <a:br>
              <a:rPr lang="en-US" sz="4400" dirty="0" smtClean="0"/>
            </a:br>
            <a:r>
              <a:rPr lang="en-US" dirty="0" smtClean="0"/>
              <a:t> </a:t>
            </a:r>
            <a:endParaRPr lang="en-US" dirty="0"/>
          </a:p>
        </p:txBody>
      </p:sp>
      <p:sp>
        <p:nvSpPr>
          <p:cNvPr id="5" name="TextBox 4"/>
          <p:cNvSpPr txBox="1"/>
          <p:nvPr/>
        </p:nvSpPr>
        <p:spPr>
          <a:xfrm>
            <a:off x="8153400" y="152400"/>
            <a:ext cx="990600" cy="369332"/>
          </a:xfrm>
          <a:prstGeom prst="rect">
            <a:avLst/>
          </a:prstGeom>
          <a:noFill/>
        </p:spPr>
        <p:txBody>
          <a:bodyPr wrap="square" rtlCol="0">
            <a:spAutoFit/>
          </a:bodyPr>
          <a:lstStyle/>
          <a:p>
            <a:r>
              <a:rPr lang="en-US" b="1" dirty="0" smtClean="0">
                <a:solidFill>
                  <a:srgbClr val="FF0000"/>
                </a:solidFill>
              </a:rPr>
              <a:t>Page:1</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a:t>
            </a:r>
            <a:r>
              <a:rPr lang="en-US" baseline="30000" dirty="0" smtClean="0"/>
              <a:t>st</a:t>
            </a:r>
            <a:r>
              <a:rPr lang="en-US" dirty="0" smtClean="0"/>
              <a:t> </a:t>
            </a:r>
            <a:r>
              <a:rPr lang="en-US" dirty="0" smtClean="0">
                <a:sym typeface="Wingdings" pitchFamily="2" charset="2"/>
              </a:rPr>
              <a:t>Haled</a:t>
            </a:r>
            <a:r>
              <a:rPr lang="en-US" dirty="0" smtClean="0">
                <a:sym typeface="Wingdings" pitchFamily="2" charset="2"/>
              </a:rPr>
              <a:t> by </a:t>
            </a:r>
            <a:r>
              <a:rPr lang="en-US" dirty="0" smtClean="0">
                <a:sym typeface="Wingdings" pitchFamily="2" charset="2"/>
              </a:rPr>
              <a:t>h</a:t>
            </a:r>
            <a:r>
              <a:rPr lang="en-US" dirty="0" smtClean="0">
                <a:sym typeface="Wingdings" pitchFamily="2" charset="2"/>
              </a:rPr>
              <a:t>orses </a:t>
            </a:r>
            <a:r>
              <a:rPr lang="en-US" dirty="0" smtClean="0">
                <a:sym typeface="Wingdings" pitchFamily="2" charset="2"/>
              </a:rPr>
              <a:t>and </a:t>
            </a:r>
            <a:r>
              <a:rPr lang="en-US" sz="2800" dirty="0" smtClean="0"/>
              <a:t>mules</a:t>
            </a:r>
            <a:endParaRPr lang="en-US" dirty="0" smtClean="0">
              <a:sym typeface="Wingdings" pitchFamily="2" charset="2"/>
            </a:endParaRPr>
          </a:p>
          <a:p>
            <a:r>
              <a:rPr lang="en-US" dirty="0" smtClean="0">
                <a:sym typeface="Wingdings" pitchFamily="2" charset="2"/>
              </a:rPr>
              <a:t>2</a:t>
            </a:r>
            <a:r>
              <a:rPr lang="en-US" baseline="30000" dirty="0" smtClean="0">
                <a:sym typeface="Wingdings" pitchFamily="2" charset="2"/>
              </a:rPr>
              <a:t>nd</a:t>
            </a:r>
            <a:r>
              <a:rPr lang="en-US" dirty="0" smtClean="0">
                <a:sym typeface="Wingdings" pitchFamily="2" charset="2"/>
              </a:rPr>
              <a:t> Steam </a:t>
            </a:r>
            <a:r>
              <a:rPr lang="en-US" sz="2400" dirty="0" smtClean="0">
                <a:sym typeface="Wingdings" pitchFamily="2" charset="2"/>
              </a:rPr>
              <a:t>(Around the time of 1905)</a:t>
            </a:r>
          </a:p>
          <a:p>
            <a:r>
              <a:rPr lang="en-US" dirty="0" smtClean="0">
                <a:sym typeface="Wingdings" pitchFamily="2" charset="2"/>
              </a:rPr>
              <a:t>3</a:t>
            </a:r>
            <a:r>
              <a:rPr lang="en-US" baseline="30000" dirty="0" smtClean="0">
                <a:sym typeface="Wingdings" pitchFamily="2" charset="2"/>
              </a:rPr>
              <a:t>rd</a:t>
            </a:r>
            <a:r>
              <a:rPr lang="en-US" dirty="0" smtClean="0">
                <a:sym typeface="Wingdings" pitchFamily="2" charset="2"/>
              </a:rPr>
              <a:t> Diesel or </a:t>
            </a:r>
            <a:r>
              <a:rPr lang="en-US" dirty="0" smtClean="0">
                <a:sym typeface="Wingdings" pitchFamily="2" charset="2"/>
              </a:rPr>
              <a:t>Gasoline</a:t>
            </a:r>
            <a:r>
              <a:rPr lang="en-US" sz="2000" dirty="0" smtClean="0">
                <a:sym typeface="Wingdings" pitchFamily="2" charset="2"/>
              </a:rPr>
              <a:t> (this is what we use now) </a:t>
            </a:r>
          </a:p>
          <a:p>
            <a:endParaRPr lang="en-US" dirty="0" smtClean="0">
              <a:sym typeface="Wingdings" pitchFamily="2" charset="2"/>
            </a:endParaRPr>
          </a:p>
          <a:p>
            <a:pPr>
              <a:buNone/>
            </a:pPr>
            <a:r>
              <a:rPr lang="en-US" dirty="0" smtClean="0">
                <a:solidFill>
                  <a:srgbClr val="FF0000"/>
                </a:solidFill>
                <a:sym typeface="Wingdings" pitchFamily="2" charset="2"/>
              </a:rPr>
              <a:t>Question#1: How did the boat move before diesel or Gasoline was used as fuel? </a:t>
            </a:r>
            <a:endParaRPr lang="en-US" dirty="0" smtClean="0">
              <a:solidFill>
                <a:srgbClr val="FF0000"/>
              </a:solidFill>
            </a:endParaRPr>
          </a:p>
          <a:p>
            <a:pPr>
              <a:buNone/>
            </a:pPr>
            <a:r>
              <a:rPr lang="en-US" dirty="0" smtClean="0"/>
              <a:t> </a:t>
            </a:r>
            <a:endParaRPr lang="en-US" dirty="0"/>
          </a:p>
        </p:txBody>
      </p:sp>
      <p:sp>
        <p:nvSpPr>
          <p:cNvPr id="3" name="Title 2"/>
          <p:cNvSpPr>
            <a:spLocks noGrp="1"/>
          </p:cNvSpPr>
          <p:nvPr>
            <p:ph type="title"/>
          </p:nvPr>
        </p:nvSpPr>
        <p:spPr/>
        <p:txBody>
          <a:bodyPr/>
          <a:lstStyle/>
          <a:p>
            <a:r>
              <a:rPr lang="en-US" dirty="0" smtClean="0"/>
              <a:t>Time Line </a:t>
            </a:r>
            <a:endParaRPr lang="en-US" dirty="0"/>
          </a:p>
        </p:txBody>
      </p:sp>
      <p:sp>
        <p:nvSpPr>
          <p:cNvPr id="4" name="TextBox 3"/>
          <p:cNvSpPr txBox="1"/>
          <p:nvPr/>
        </p:nvSpPr>
        <p:spPr>
          <a:xfrm>
            <a:off x="7086600" y="228600"/>
            <a:ext cx="1600200" cy="369332"/>
          </a:xfrm>
          <a:prstGeom prst="rect">
            <a:avLst/>
          </a:prstGeom>
          <a:noFill/>
        </p:spPr>
        <p:txBody>
          <a:bodyPr wrap="square" rtlCol="0">
            <a:spAutoFit/>
          </a:bodyPr>
          <a:lstStyle/>
          <a:p>
            <a:r>
              <a:rPr lang="en-US" b="1" dirty="0" smtClean="0">
                <a:solidFill>
                  <a:srgbClr val="FF0000"/>
                </a:solidFill>
              </a:rPr>
              <a:t>Page:2</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t>I will pass out a different pictures I found for all of you to look at. </a:t>
            </a:r>
            <a:endParaRPr lang="en-US" dirty="0"/>
          </a:p>
        </p:txBody>
      </p:sp>
      <p:pic>
        <p:nvPicPr>
          <p:cNvPr id="27650" name="Picture 2" descr="http://lakeerieunitplan.weebly.com/uploads/2/8/0/2/28025043/9438098.jpg"/>
          <p:cNvPicPr>
            <a:picLocks noChangeAspect="1" noChangeArrowheads="1"/>
          </p:cNvPicPr>
          <p:nvPr/>
        </p:nvPicPr>
        <p:blipFill>
          <a:blip r:embed="rId2" cstate="print"/>
          <a:srcRect/>
          <a:stretch>
            <a:fillRect/>
          </a:stretch>
        </p:blipFill>
        <p:spPr bwMode="auto">
          <a:xfrm>
            <a:off x="0" y="1676400"/>
            <a:ext cx="4419600" cy="3962400"/>
          </a:xfrm>
          <a:prstGeom prst="rect">
            <a:avLst/>
          </a:prstGeom>
          <a:noFill/>
        </p:spPr>
      </p:pic>
      <p:pic>
        <p:nvPicPr>
          <p:cNvPr id="27652" name="Picture 4" descr="http://lakeerieunitplan.weebly.com/uploads/2/8/0/2/28025043/1720564.jpg"/>
          <p:cNvPicPr>
            <a:picLocks noChangeAspect="1" noChangeArrowheads="1"/>
          </p:cNvPicPr>
          <p:nvPr/>
        </p:nvPicPr>
        <p:blipFill>
          <a:blip r:embed="rId3" cstate="print"/>
          <a:srcRect/>
          <a:stretch>
            <a:fillRect/>
          </a:stretch>
        </p:blipFill>
        <p:spPr bwMode="auto">
          <a:xfrm>
            <a:off x="4419600" y="1676400"/>
            <a:ext cx="4724400" cy="4038600"/>
          </a:xfrm>
          <a:prstGeom prst="rect">
            <a:avLst/>
          </a:prstGeom>
          <a:noFill/>
        </p:spPr>
      </p:pic>
      <p:sp>
        <p:nvSpPr>
          <p:cNvPr id="6" name="TextBox 5"/>
          <p:cNvSpPr txBox="1"/>
          <p:nvPr/>
        </p:nvSpPr>
        <p:spPr>
          <a:xfrm>
            <a:off x="8077200" y="0"/>
            <a:ext cx="1066800" cy="369332"/>
          </a:xfrm>
          <a:prstGeom prst="rect">
            <a:avLst/>
          </a:prstGeom>
          <a:noFill/>
        </p:spPr>
        <p:txBody>
          <a:bodyPr wrap="square" rtlCol="0">
            <a:spAutoFit/>
          </a:bodyPr>
          <a:lstStyle/>
          <a:p>
            <a:r>
              <a:rPr lang="en-US" b="1" dirty="0" smtClean="0">
                <a:solidFill>
                  <a:srgbClr val="FF0000"/>
                </a:solidFill>
              </a:rPr>
              <a:t>Page:3</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smtClean="0"/>
              <a:t>Show Map</a:t>
            </a:r>
            <a:endParaRPr lang="en-US" dirty="0"/>
          </a:p>
        </p:txBody>
      </p:sp>
      <p:sp>
        <p:nvSpPr>
          <p:cNvPr id="3" name="Title 2"/>
          <p:cNvSpPr>
            <a:spLocks noGrp="1"/>
          </p:cNvSpPr>
          <p:nvPr>
            <p:ph type="title"/>
          </p:nvPr>
        </p:nvSpPr>
        <p:spPr>
          <a:xfrm>
            <a:off x="457200" y="609600"/>
            <a:ext cx="8229600" cy="2133600"/>
          </a:xfrm>
        </p:spPr>
        <p:txBody>
          <a:bodyPr>
            <a:normAutofit fontScale="90000"/>
          </a:bodyPr>
          <a:lstStyle/>
          <a:p>
            <a:r>
              <a:rPr lang="en-US" sz="3100" dirty="0" smtClean="0"/>
              <a:t>The Erie Canal is a Canal in New York that originally ran about 363 miles from Albany, </a:t>
            </a:r>
            <a:r>
              <a:rPr lang="en-US" sz="3100" dirty="0" smtClean="0"/>
              <a:t>New York, </a:t>
            </a:r>
            <a:r>
              <a:rPr lang="en-US" sz="3100" dirty="0" smtClean="0"/>
              <a:t>on the Hudson River to Buffalo, New York, at Lake Erie</a:t>
            </a:r>
            <a:r>
              <a:rPr lang="en-US" sz="3100" dirty="0" smtClean="0"/>
              <a:t>. </a:t>
            </a:r>
            <a:r>
              <a:rPr lang="en-US" sz="3100" dirty="0" smtClean="0"/>
              <a:t/>
            </a:r>
            <a:br>
              <a:rPr lang="en-US" sz="3100" dirty="0" smtClean="0"/>
            </a:br>
            <a:r>
              <a:rPr lang="en-US" sz="3100" dirty="0" smtClean="0"/>
              <a:t> It opened on October 26, 1825</a:t>
            </a:r>
            <a:r>
              <a:rPr lang="en-US" sz="4400" dirty="0" smtClean="0"/>
              <a:t/>
            </a:r>
            <a:br>
              <a:rPr lang="en-US" sz="4400" dirty="0" smtClean="0"/>
            </a:br>
            <a:r>
              <a:rPr lang="en-US" sz="4400" dirty="0" smtClean="0"/>
              <a:t/>
            </a:r>
            <a:br>
              <a:rPr lang="en-US" sz="4400" dirty="0" smtClean="0"/>
            </a:br>
            <a:endParaRPr lang="en-US" dirty="0"/>
          </a:p>
        </p:txBody>
      </p:sp>
      <p:pic>
        <p:nvPicPr>
          <p:cNvPr id="4" name="Picture 2" descr="http://mrnussbaum.com/images/eriecanal.jpg"/>
          <p:cNvPicPr>
            <a:picLocks noChangeAspect="1" noChangeArrowheads="1"/>
          </p:cNvPicPr>
          <p:nvPr/>
        </p:nvPicPr>
        <p:blipFill>
          <a:blip r:embed="rId3" cstate="print"/>
          <a:srcRect/>
          <a:stretch>
            <a:fillRect/>
          </a:stretch>
        </p:blipFill>
        <p:spPr bwMode="auto">
          <a:xfrm>
            <a:off x="609600" y="1752600"/>
            <a:ext cx="8001000" cy="3886200"/>
          </a:xfrm>
          <a:prstGeom prst="rect">
            <a:avLst/>
          </a:prstGeom>
          <a:noFill/>
        </p:spPr>
      </p:pic>
      <p:sp>
        <p:nvSpPr>
          <p:cNvPr id="5" name="TextBox 4"/>
          <p:cNvSpPr txBox="1"/>
          <p:nvPr/>
        </p:nvSpPr>
        <p:spPr>
          <a:xfrm>
            <a:off x="8001000" y="0"/>
            <a:ext cx="1143000" cy="369332"/>
          </a:xfrm>
          <a:prstGeom prst="rect">
            <a:avLst/>
          </a:prstGeom>
          <a:noFill/>
        </p:spPr>
        <p:txBody>
          <a:bodyPr wrap="square" rtlCol="0">
            <a:spAutoFit/>
          </a:bodyPr>
          <a:lstStyle/>
          <a:p>
            <a:r>
              <a:rPr lang="en-US" b="1" dirty="0" smtClean="0">
                <a:solidFill>
                  <a:srgbClr val="FF0000"/>
                </a:solidFill>
              </a:rPr>
              <a:t>Page:4</a:t>
            </a:r>
            <a:endParaRPr lang="en-US" b="1" dirty="0">
              <a:solidFill>
                <a:srgbClr val="FF0000"/>
              </a:solidFill>
            </a:endParaRPr>
          </a:p>
        </p:txBody>
      </p:sp>
      <p:sp>
        <p:nvSpPr>
          <p:cNvPr id="6" name="TextBox 5"/>
          <p:cNvSpPr txBox="1"/>
          <p:nvPr/>
        </p:nvSpPr>
        <p:spPr>
          <a:xfrm>
            <a:off x="3352800" y="5867400"/>
            <a:ext cx="5562600" cy="923330"/>
          </a:xfrm>
          <a:prstGeom prst="rect">
            <a:avLst/>
          </a:prstGeom>
          <a:noFill/>
        </p:spPr>
        <p:txBody>
          <a:bodyPr wrap="square" rtlCol="0">
            <a:spAutoFit/>
          </a:bodyPr>
          <a:lstStyle/>
          <a:p>
            <a:r>
              <a:rPr lang="en-US" dirty="0" smtClean="0">
                <a:solidFill>
                  <a:srgbClr val="FF0000"/>
                </a:solidFill>
              </a:rPr>
              <a:t>Question#2: How long was the original Erie Canal and which city did the canal start and which city did the canal end up?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It is lighter and faster to carry heavy things on water because the water keeps goods floating.</a:t>
            </a:r>
          </a:p>
          <a:p>
            <a:pPr>
              <a:buNone/>
            </a:pPr>
            <a:r>
              <a:rPr lang="en-US" dirty="0" smtClean="0"/>
              <a:t>This way you can carry more goods at once. </a:t>
            </a:r>
          </a:p>
          <a:p>
            <a:pPr>
              <a:buNone/>
            </a:pPr>
            <a:endParaRPr lang="en-US" dirty="0" smtClean="0"/>
          </a:p>
          <a:p>
            <a:pPr>
              <a:buNone/>
            </a:pPr>
            <a:r>
              <a:rPr lang="en-US" dirty="0" smtClean="0"/>
              <a:t>If you carry things on land there is no water to help hold up some of the weight. Therefore, it is heavier and you will have to carry less.  </a:t>
            </a:r>
          </a:p>
          <a:p>
            <a:pPr>
              <a:buNone/>
            </a:pPr>
            <a:endParaRPr lang="en-US" dirty="0" smtClean="0"/>
          </a:p>
          <a:p>
            <a:pPr>
              <a:buNone/>
            </a:pPr>
            <a:r>
              <a:rPr lang="en-US" dirty="0" smtClean="0"/>
              <a:t>Which means you will earn less money…… remember last class you were only paid for the amount of books you carried?   </a:t>
            </a:r>
            <a:endParaRPr lang="en-US" dirty="0" smtClean="0"/>
          </a:p>
          <a:p>
            <a:pPr>
              <a:buNone/>
            </a:pPr>
            <a:r>
              <a:rPr lang="en-US" dirty="0" smtClean="0">
                <a:solidFill>
                  <a:srgbClr val="FF0000"/>
                </a:solidFill>
              </a:rPr>
              <a:t>Question#3: </a:t>
            </a:r>
            <a:r>
              <a:rPr lang="en-US" dirty="0" smtClean="0">
                <a:solidFill>
                  <a:srgbClr val="FF0000"/>
                </a:solidFill>
              </a:rPr>
              <a:t>Why use the water to transport things?</a:t>
            </a:r>
          </a:p>
          <a:p>
            <a:pPr>
              <a:buNone/>
            </a:pP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Why do you think boat was better then a buggy(horse wagon)? </a:t>
            </a:r>
            <a:endParaRPr lang="en-US" dirty="0"/>
          </a:p>
        </p:txBody>
      </p:sp>
      <p:sp>
        <p:nvSpPr>
          <p:cNvPr id="5" name="TextBox 4"/>
          <p:cNvSpPr txBox="1"/>
          <p:nvPr/>
        </p:nvSpPr>
        <p:spPr>
          <a:xfrm>
            <a:off x="7924800" y="0"/>
            <a:ext cx="1066800" cy="369332"/>
          </a:xfrm>
          <a:prstGeom prst="rect">
            <a:avLst/>
          </a:prstGeom>
          <a:noFill/>
        </p:spPr>
        <p:txBody>
          <a:bodyPr wrap="square" rtlCol="0">
            <a:spAutoFit/>
          </a:bodyPr>
          <a:lstStyle/>
          <a:p>
            <a:r>
              <a:rPr lang="en-US" b="1" dirty="0" smtClean="0">
                <a:solidFill>
                  <a:srgbClr val="FF0000"/>
                </a:solidFill>
              </a:rPr>
              <a:t>Page:5</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495800"/>
          </a:xfrm>
        </p:spPr>
        <p:txBody>
          <a:bodyPr/>
          <a:lstStyle/>
          <a:p>
            <a:r>
              <a:rPr lang="en-US" dirty="0" smtClean="0">
                <a:hlinkClick r:id="rId2"/>
              </a:rPr>
              <a:t>https://www.youtube.com/watch?v=vQE2sNfYXpg</a:t>
            </a:r>
            <a:endParaRPr lang="en-US" dirty="0" smtClean="0"/>
          </a:p>
          <a:p>
            <a:r>
              <a:rPr lang="en-US" dirty="0" smtClean="0">
                <a:hlinkClick r:id="rId3"/>
              </a:rPr>
              <a:t>https://www.youtube.com/watch?v=O32NDyqkctg</a:t>
            </a:r>
            <a:endParaRPr lang="en-US" dirty="0" smtClean="0"/>
          </a:p>
          <a:p>
            <a:r>
              <a:rPr lang="en-US" dirty="0" smtClean="0">
                <a:solidFill>
                  <a:srgbClr val="FF0000"/>
                </a:solidFill>
              </a:rPr>
              <a:t>Question#4: (Please put answers to all three questions in the middle of the web)</a:t>
            </a:r>
            <a:endParaRPr lang="en-US" dirty="0" smtClean="0">
              <a:solidFill>
                <a:srgbClr val="FF0000"/>
              </a:solidFill>
            </a:endParaRPr>
          </a:p>
          <a:p>
            <a:r>
              <a:rPr lang="en-US" dirty="0" smtClean="0">
                <a:solidFill>
                  <a:srgbClr val="FF0000"/>
                </a:solidFill>
              </a:rPr>
              <a:t>What is the title of the song? </a:t>
            </a:r>
            <a:endParaRPr lang="en-US" dirty="0" smtClean="0">
              <a:solidFill>
                <a:srgbClr val="FF0000"/>
              </a:solidFill>
            </a:endParaRPr>
          </a:p>
          <a:p>
            <a:r>
              <a:rPr lang="en-US" dirty="0" smtClean="0">
                <a:solidFill>
                  <a:srgbClr val="FF0000"/>
                </a:solidFill>
              </a:rPr>
              <a:t>Who wrote the song?</a:t>
            </a:r>
          </a:p>
          <a:p>
            <a:r>
              <a:rPr lang="en-US" dirty="0" smtClean="0">
                <a:solidFill>
                  <a:srgbClr val="FF0000"/>
                </a:solidFill>
              </a:rPr>
              <a:t>When was the song written?</a:t>
            </a:r>
            <a:r>
              <a:rPr lang="en-US" dirty="0" smtClean="0">
                <a:solidFill>
                  <a:srgbClr val="FF0000"/>
                </a:solidFill>
              </a:rPr>
              <a:t> </a:t>
            </a:r>
            <a:endParaRPr lang="en-US" dirty="0" smtClean="0">
              <a:solidFill>
                <a:srgbClr val="FF0000"/>
              </a:solidFill>
            </a:endParaRPr>
          </a:p>
          <a:p>
            <a:endParaRPr lang="en-US" dirty="0"/>
          </a:p>
        </p:txBody>
      </p:sp>
      <p:sp>
        <p:nvSpPr>
          <p:cNvPr id="3" name="Title 2"/>
          <p:cNvSpPr>
            <a:spLocks noGrp="1"/>
          </p:cNvSpPr>
          <p:nvPr>
            <p:ph type="title"/>
          </p:nvPr>
        </p:nvSpPr>
        <p:spPr>
          <a:xfrm>
            <a:off x="457200" y="457200"/>
            <a:ext cx="8229600" cy="1447800"/>
          </a:xfrm>
        </p:spPr>
        <p:txBody>
          <a:bodyPr>
            <a:normAutofit fontScale="90000"/>
          </a:bodyPr>
          <a:lstStyle/>
          <a:p>
            <a:pPr algn="ctr"/>
            <a:r>
              <a:rPr lang="en-US" dirty="0" smtClean="0"/>
              <a:t>Lets first listen to the song </a:t>
            </a:r>
            <a:br>
              <a:rPr lang="en-US" dirty="0" smtClean="0"/>
            </a:br>
            <a:r>
              <a:rPr lang="en-US" dirty="0" smtClean="0"/>
              <a:t>and read the lyrics while we </a:t>
            </a:r>
            <a:r>
              <a:rPr lang="en-US" dirty="0" smtClean="0"/>
              <a:t>listen</a:t>
            </a:r>
            <a:br>
              <a:rPr lang="en-US" dirty="0" smtClean="0"/>
            </a:br>
            <a:r>
              <a:rPr lang="en-US" dirty="0" smtClean="0"/>
              <a:t> </a:t>
            </a:r>
            <a:r>
              <a:rPr lang="en-US" dirty="0" smtClean="0">
                <a:solidFill>
                  <a:srgbClr val="0070C0"/>
                </a:solidFill>
              </a:rPr>
              <a:t>The Low Bridge Song </a:t>
            </a:r>
            <a:br>
              <a:rPr lang="en-US" dirty="0" smtClean="0">
                <a:solidFill>
                  <a:srgbClr val="0070C0"/>
                </a:solidFill>
              </a:rPr>
            </a:br>
            <a:r>
              <a:rPr lang="en-US" dirty="0" smtClean="0">
                <a:solidFill>
                  <a:srgbClr val="0070C0"/>
                </a:solidFill>
              </a:rPr>
              <a:t>By: Thomas S. Allen  (1876-1919)</a:t>
            </a:r>
            <a:endParaRPr lang="en-US" dirty="0">
              <a:solidFill>
                <a:srgbClr val="0070C0"/>
              </a:solidFill>
            </a:endParaRPr>
          </a:p>
        </p:txBody>
      </p:sp>
      <p:sp>
        <p:nvSpPr>
          <p:cNvPr id="4" name="TextBox 3"/>
          <p:cNvSpPr txBox="1"/>
          <p:nvPr/>
        </p:nvSpPr>
        <p:spPr>
          <a:xfrm>
            <a:off x="8001000" y="0"/>
            <a:ext cx="990600" cy="369332"/>
          </a:xfrm>
          <a:prstGeom prst="rect">
            <a:avLst/>
          </a:prstGeom>
          <a:noFill/>
        </p:spPr>
        <p:txBody>
          <a:bodyPr wrap="square" rtlCol="0">
            <a:spAutoFit/>
          </a:bodyPr>
          <a:lstStyle/>
          <a:p>
            <a:r>
              <a:rPr lang="en-US" b="1" dirty="0" smtClean="0">
                <a:solidFill>
                  <a:srgbClr val="FF0000"/>
                </a:solidFill>
              </a:rPr>
              <a:t>Page:6</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981200"/>
            <a:ext cx="7467600" cy="4026091"/>
          </a:xfrm>
        </p:spPr>
        <p:txBody>
          <a:bodyPr>
            <a:normAutofit/>
          </a:bodyPr>
          <a:lstStyle/>
          <a:p>
            <a:r>
              <a:rPr lang="en-US" sz="2400" dirty="0" smtClean="0"/>
              <a:t>I've got an old mule and her name is Sal</a:t>
            </a:r>
            <a:br>
              <a:rPr lang="en-US" sz="2400" dirty="0" smtClean="0"/>
            </a:br>
            <a:r>
              <a:rPr lang="en-US" sz="2400" dirty="0" smtClean="0"/>
              <a:t>Fifteen years on the Erie Canal</a:t>
            </a:r>
            <a:br>
              <a:rPr lang="en-US" sz="2400" dirty="0" smtClean="0"/>
            </a:br>
            <a:r>
              <a:rPr lang="en-US" sz="2400" dirty="0" smtClean="0"/>
              <a:t>She's a good old worker and a good old pal</a:t>
            </a:r>
            <a:br>
              <a:rPr lang="en-US" sz="2400" dirty="0" smtClean="0"/>
            </a:br>
            <a:r>
              <a:rPr lang="en-US" sz="2400" dirty="0" smtClean="0"/>
              <a:t>Fifteen years on the Erie Canal</a:t>
            </a:r>
            <a:br>
              <a:rPr lang="en-US" sz="2400" dirty="0" smtClean="0"/>
            </a:br>
            <a:r>
              <a:rPr lang="en-US" sz="2400" dirty="0" smtClean="0"/>
              <a:t>We've hauled some </a:t>
            </a:r>
            <a:r>
              <a:rPr lang="en-US" sz="2400" dirty="0" smtClean="0">
                <a:solidFill>
                  <a:srgbClr val="FF0000"/>
                </a:solidFill>
              </a:rPr>
              <a:t>barges</a:t>
            </a:r>
            <a:r>
              <a:rPr lang="en-US" sz="2400" dirty="0" smtClean="0"/>
              <a:t> in our day</a:t>
            </a:r>
            <a:br>
              <a:rPr lang="en-US" sz="2400" dirty="0" smtClean="0"/>
            </a:br>
            <a:r>
              <a:rPr lang="en-US" sz="2400" dirty="0" smtClean="0"/>
              <a:t>Filled with lumber, coal, and hay</a:t>
            </a:r>
            <a:br>
              <a:rPr lang="en-US" sz="2400" dirty="0" smtClean="0"/>
            </a:br>
            <a:r>
              <a:rPr lang="en-US" sz="2400" dirty="0" smtClean="0"/>
              <a:t>And every inch of the way we know</a:t>
            </a:r>
            <a:br>
              <a:rPr lang="en-US" sz="2400" dirty="0" smtClean="0"/>
            </a:br>
            <a:r>
              <a:rPr lang="en-US" sz="2400" dirty="0" smtClean="0"/>
              <a:t>From Albany to Buffalo</a:t>
            </a:r>
          </a:p>
          <a:p>
            <a:r>
              <a:rPr lang="en-US" dirty="0" smtClean="0">
                <a:solidFill>
                  <a:srgbClr val="FF0000"/>
                </a:solidFill>
              </a:rPr>
              <a:t>Question#5: </a:t>
            </a:r>
            <a:r>
              <a:rPr lang="en-US" dirty="0" smtClean="0">
                <a:solidFill>
                  <a:srgbClr val="FF0000"/>
                </a:solidFill>
              </a:rPr>
              <a:t>What are Barges? What are they filled with?</a:t>
            </a:r>
            <a:endParaRPr lang="en-US" dirty="0">
              <a:solidFill>
                <a:srgbClr val="FF0000"/>
              </a:solidFill>
            </a:endParaRPr>
          </a:p>
        </p:txBody>
      </p:sp>
      <p:sp>
        <p:nvSpPr>
          <p:cNvPr id="3" name="Title 2"/>
          <p:cNvSpPr>
            <a:spLocks noGrp="1"/>
          </p:cNvSpPr>
          <p:nvPr>
            <p:ph type="title"/>
          </p:nvPr>
        </p:nvSpPr>
        <p:spPr>
          <a:xfrm>
            <a:off x="457200" y="0"/>
            <a:ext cx="8229600" cy="1752600"/>
          </a:xfrm>
        </p:spPr>
        <p:txBody>
          <a:bodyPr>
            <a:normAutofit/>
          </a:bodyPr>
          <a:lstStyle/>
          <a:p>
            <a:pPr algn="ctr"/>
            <a:r>
              <a:rPr lang="en-US" dirty="0" smtClean="0"/>
              <a:t/>
            </a:r>
            <a:br>
              <a:rPr lang="en-US" dirty="0" smtClean="0"/>
            </a:br>
            <a:r>
              <a:rPr lang="en-US" sz="2200" b="0" i="1" dirty="0" smtClean="0"/>
              <a:t>Each students will receive a lyrics sheet </a:t>
            </a:r>
            <a:br>
              <a:rPr lang="en-US" sz="2200" b="0" i="1" dirty="0" smtClean="0"/>
            </a:br>
            <a:r>
              <a:rPr lang="en-US" sz="2200" b="0" i="1" dirty="0" smtClean="0"/>
              <a:t> http://www.eriecanalsong.com</a:t>
            </a:r>
            <a:r>
              <a:rPr lang="en-US" sz="2200" b="0" i="1" dirty="0" smtClean="0"/>
              <a:t>/</a:t>
            </a:r>
            <a:br>
              <a:rPr lang="en-US" sz="2200" b="0" i="1" dirty="0" smtClean="0"/>
            </a:br>
            <a:r>
              <a:rPr lang="en-US" sz="2200" b="0" i="1" dirty="0" smtClean="0"/>
              <a:t>Now Lets Read The Lyrics !</a:t>
            </a:r>
            <a:endParaRPr lang="en-US" sz="2200" b="0" i="1" dirty="0"/>
          </a:p>
        </p:txBody>
      </p:sp>
      <p:sp>
        <p:nvSpPr>
          <p:cNvPr id="4" name="TextBox 3"/>
          <p:cNvSpPr txBox="1"/>
          <p:nvPr/>
        </p:nvSpPr>
        <p:spPr>
          <a:xfrm>
            <a:off x="8001000" y="0"/>
            <a:ext cx="1143000" cy="369332"/>
          </a:xfrm>
          <a:prstGeom prst="rect">
            <a:avLst/>
          </a:prstGeom>
          <a:noFill/>
        </p:spPr>
        <p:txBody>
          <a:bodyPr wrap="square" rtlCol="0">
            <a:spAutoFit/>
          </a:bodyPr>
          <a:lstStyle/>
          <a:p>
            <a:r>
              <a:rPr lang="en-US" b="1" dirty="0" smtClean="0">
                <a:solidFill>
                  <a:srgbClr val="FF0000"/>
                </a:solidFill>
              </a:rPr>
              <a:t>Page:7</a:t>
            </a:r>
            <a:endParaRPr lang="en-US" b="1"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202</TotalTime>
  <Words>460</Words>
  <Application>Microsoft Office PowerPoint</Application>
  <PresentationFormat>On-screen Show (4:3)</PresentationFormat>
  <Paragraphs>73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Sing and Explore The Erie Canal!</vt:lpstr>
      <vt:lpstr>Directions: Use this web page to answer questions I ask during the lesson. Please write each answers not in the center of the web until I tell you to do so.  </vt:lpstr>
      <vt:lpstr>Before the invention of steamships or railways they used horses to pull the boat.   </vt:lpstr>
      <vt:lpstr>Time Line </vt:lpstr>
      <vt:lpstr>I will pass out a different pictures I found for all of you to look at. </vt:lpstr>
      <vt:lpstr>The Erie Canal is a Canal in New York that originally ran about 363 miles from Albany, New York, on the Hudson River to Buffalo, New York, at Lake Erie.   It opened on October 26, 1825  </vt:lpstr>
      <vt:lpstr>Why do you think boat was better then a buggy(horse wagon)? </vt:lpstr>
      <vt:lpstr>Lets first listen to the song  and read the lyrics while we listen  The Low Bridge Song  By: Thomas S. Allen  (1876-1919)</vt:lpstr>
      <vt:lpstr> Each students will receive a lyrics sheet   http://www.eriecanalsong.com/ Now Lets Read The Lyrics !</vt:lpstr>
      <vt:lpstr>Chorus:</vt:lpstr>
      <vt:lpstr>Chorus </vt:lpstr>
      <vt:lpstr>Chorus </vt:lpstr>
      <vt:lpstr>Slide 13</vt:lpstr>
      <vt:lpstr>All resources used are on resource page on my website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Erie Canal Before the Steam Boat</dc:title>
  <dc:creator>Dalian</dc:creator>
  <cp:lastModifiedBy>Dalian</cp:lastModifiedBy>
  <cp:revision>41</cp:revision>
  <dcterms:created xsi:type="dcterms:W3CDTF">2014-05-03T20:32:52Z</dcterms:created>
  <dcterms:modified xsi:type="dcterms:W3CDTF">2014-05-08T21:32:48Z</dcterms:modified>
</cp:coreProperties>
</file>